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23"/>
  </p:notesMasterIdLst>
  <p:handoutMasterIdLst>
    <p:handoutMasterId r:id="rId24"/>
  </p:handoutMasterIdLst>
  <p:sldIdLst>
    <p:sldId id="262" r:id="rId7"/>
    <p:sldId id="532" r:id="rId8"/>
    <p:sldId id="295" r:id="rId9"/>
    <p:sldId id="454" r:id="rId10"/>
    <p:sldId id="435" r:id="rId11"/>
    <p:sldId id="560" r:id="rId12"/>
    <p:sldId id="550" r:id="rId13"/>
    <p:sldId id="552" r:id="rId14"/>
    <p:sldId id="553" r:id="rId15"/>
    <p:sldId id="540" r:id="rId16"/>
    <p:sldId id="547" r:id="rId17"/>
    <p:sldId id="555" r:id="rId18"/>
    <p:sldId id="554" r:id="rId19"/>
    <p:sldId id="558" r:id="rId20"/>
    <p:sldId id="557" r:id="rId21"/>
    <p:sldId id="514" r:id="rId22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9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  <p15:guide id="9" orient="horz" pos="731" userDrawn="1">
          <p15:clr>
            <a:srgbClr val="A4A3A4"/>
          </p15:clr>
        </p15:guide>
        <p15:guide id="10" orient="horz" pos="232" userDrawn="1">
          <p15:clr>
            <a:srgbClr val="A4A3A4"/>
          </p15:clr>
        </p15:guide>
        <p15:guide id="11" orient="horz" pos="2863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orient="horz" pos="2591" userDrawn="1">
          <p15:clr>
            <a:srgbClr val="A4A3A4"/>
          </p15:clr>
        </p15:guide>
        <p15:guide id="14" pos="5087" userDrawn="1">
          <p15:clr>
            <a:srgbClr val="A4A3A4"/>
          </p15:clr>
        </p15:guide>
        <p15:guide id="15" pos="2615" userDrawn="1">
          <p15:clr>
            <a:srgbClr val="A4A3A4"/>
          </p15:clr>
        </p15:guide>
        <p15:guide id="16" pos="2366" userDrawn="1">
          <p15:clr>
            <a:srgbClr val="A4A3A4"/>
          </p15:clr>
        </p15:guide>
        <p15:guide id="17" pos="5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D53"/>
    <a:srgbClr val="24246C"/>
    <a:srgbClr val="5B5A5A"/>
    <a:srgbClr val="F6A548"/>
    <a:srgbClr val="C4DCF1"/>
    <a:srgbClr val="1A2674"/>
    <a:srgbClr val="04276E"/>
    <a:srgbClr val="57666D"/>
    <a:srgbClr val="F7A64A"/>
    <a:srgbClr val="D3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9" autoAdjust="0"/>
    <p:restoredTop sz="96257" autoAdjust="0"/>
  </p:normalViewPr>
  <p:slideViewPr>
    <p:cSldViewPr snapToGrid="0">
      <p:cViewPr varScale="1">
        <p:scale>
          <a:sx n="110" d="100"/>
          <a:sy n="110" d="100"/>
        </p:scale>
        <p:origin x="462" y="108"/>
      </p:cViewPr>
      <p:guideLst>
        <p:guide orient="horz" pos="3999"/>
        <p:guide orient="horz" pos="459"/>
        <p:guide orient="horz" pos="2160"/>
        <p:guide orient="horz" pos="896"/>
        <p:guide orient="horz" pos="560"/>
        <p:guide pos="7448"/>
        <p:guide pos="226"/>
        <p:guide pos="3843"/>
        <p:guide orient="horz" pos="731"/>
        <p:guide orient="horz" pos="232"/>
        <p:guide orient="horz" pos="2863"/>
        <p:guide orient="horz" pos="3249"/>
        <p:guide orient="horz" pos="2591"/>
        <p:guide pos="5087"/>
        <p:guide pos="2615"/>
        <p:guide pos="2366"/>
        <p:guide pos="531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 varScale="1">
        <p:scale>
          <a:sx n="76" d="100"/>
          <a:sy n="76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25.05.2018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25.05.2018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06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894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9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4D18B-AD6A-4D56-9647-F2F538B0A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10" b="15437"/>
          <a:stretch/>
        </p:blipFill>
        <p:spPr>
          <a:xfrm>
            <a:off x="0" y="735709"/>
            <a:ext cx="6446372" cy="61222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DB0881-4091-45BB-A676-DC6AA933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3374" b="40476"/>
          <a:stretch/>
        </p:blipFill>
        <p:spPr>
          <a:xfrm>
            <a:off x="9324887" y="4280673"/>
            <a:ext cx="2867113" cy="25773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8F9324-0940-4AFF-A454-9C48DDEDE0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" y="3774567"/>
            <a:ext cx="2294168" cy="2240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20034-F34D-4A92-8CFB-6498999FC3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46167" y="1803090"/>
            <a:ext cx="4512917" cy="449182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924D4F2-23BE-4A25-B8B0-CA855EE15D3A}"/>
              </a:ext>
            </a:extLst>
          </p:cNvPr>
          <p:cNvSpPr/>
          <p:nvPr userDrawn="1"/>
        </p:nvSpPr>
        <p:spPr>
          <a:xfrm>
            <a:off x="259842" y="2304007"/>
            <a:ext cx="809555" cy="809555"/>
          </a:xfrm>
          <a:prstGeom prst="ellipse">
            <a:avLst/>
          </a:prstGeom>
          <a:solidFill>
            <a:srgbClr val="F5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800" dirty="0"/>
          </a:p>
        </p:txBody>
      </p:sp>
      <p:pic>
        <p:nvPicPr>
          <p:cNvPr id="11" name="Grafik 10" descr="Ein Bild, das Person, Himmel, Mann, Foto enthält.&#10;&#10;Mit sehr hoher Zuverlässigkeit generierte Beschreibung">
            <a:extLst>
              <a:ext uri="{FF2B5EF4-FFF2-40B4-BE49-F238E27FC236}">
                <a16:creationId xmlns:a16="http://schemas.microsoft.com/office/drawing/2014/main" id="{D6FE4938-2C56-44D6-BA38-3BE0DA974A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5" y="735709"/>
            <a:ext cx="1133666" cy="1149521"/>
          </a:xfrm>
          <a:prstGeom prst="rect">
            <a:avLst/>
          </a:prstGeom>
        </p:spPr>
      </p:pic>
      <p:pic>
        <p:nvPicPr>
          <p:cNvPr id="12" name="Grafik 11" descr="Ein Bild, das Person, Man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852DBC8-ECC1-4183-9D79-020BE29953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6" y="1469527"/>
            <a:ext cx="1526990" cy="1506072"/>
          </a:xfrm>
          <a:prstGeom prst="rect">
            <a:avLst/>
          </a:prstGeom>
        </p:spPr>
      </p:pic>
      <p:pic>
        <p:nvPicPr>
          <p:cNvPr id="13" name="Grafik 12" descr="Ein Bild, das Person, draußen, Mann, sitzend enthält.&#10;&#10;Mit hoher Zuverlässigkeit generierte Beschreibung">
            <a:extLst>
              <a:ext uri="{FF2B5EF4-FFF2-40B4-BE49-F238E27FC236}">
                <a16:creationId xmlns:a16="http://schemas.microsoft.com/office/drawing/2014/main" id="{B2607904-E9F9-4F46-80D3-3F11E7C8AA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7" y="4863198"/>
            <a:ext cx="928564" cy="928564"/>
          </a:xfrm>
          <a:prstGeom prst="rect">
            <a:avLst/>
          </a:prstGeom>
        </p:spPr>
      </p:pic>
      <p:pic>
        <p:nvPicPr>
          <p:cNvPr id="14" name="Grafik 13" descr="Ein Bild, das Person, Himmel, Mann enthält.&#10;&#10;Mit sehr hoher Zuverlässigkeit generierte Beschreibung">
            <a:extLst>
              <a:ext uri="{FF2B5EF4-FFF2-40B4-BE49-F238E27FC236}">
                <a16:creationId xmlns:a16="http://schemas.microsoft.com/office/drawing/2014/main" id="{E83EE4C1-4951-4DD7-B8AE-A73D859C5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3" y="5209386"/>
            <a:ext cx="1210733" cy="1202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F64D353-2332-4DCA-9C21-99E176F96B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368300"/>
            <a:ext cx="1264502" cy="1273104"/>
          </a:xfrm>
          <a:prstGeom prst="rect">
            <a:avLst/>
          </a:prstGeom>
        </p:spPr>
      </p:pic>
      <p:pic>
        <p:nvPicPr>
          <p:cNvPr id="16" name="Grafik 15" descr="Ein Bild, das Person, Man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F57A9F3-54E7-4BE6-A168-FFBBEF3067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53" y="5583119"/>
            <a:ext cx="1122451" cy="10923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BC2AF0F-387B-46DE-96BF-32F58A708A2B}"/>
              </a:ext>
            </a:extLst>
          </p:cNvPr>
          <p:cNvSpPr/>
          <p:nvPr userDrawn="1"/>
        </p:nvSpPr>
        <p:spPr>
          <a:xfrm>
            <a:off x="5393267" y="3074422"/>
            <a:ext cx="1164523" cy="111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FDD279-FA3C-4986-A035-3FAF200621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998866" y="4128608"/>
            <a:ext cx="320218" cy="320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AC4171-6FB4-433B-A492-7122260C31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608" y="547139"/>
            <a:ext cx="320218" cy="320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F7D258-2A36-49EE-89B0-56BCE8297F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19687" y="6027948"/>
            <a:ext cx="320218" cy="3204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3B46AA-023A-45A1-9826-A3DF892610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6859" y="5873710"/>
            <a:ext cx="320218" cy="3204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1045E25-8375-4585-9DA9-525D518C5A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2207" y="1017525"/>
            <a:ext cx="451653" cy="45200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76D2285-35CE-4337-AB08-E3C9C06958F1}"/>
              </a:ext>
            </a:extLst>
          </p:cNvPr>
          <p:cNvSpPr/>
          <p:nvPr userDrawn="1"/>
        </p:nvSpPr>
        <p:spPr>
          <a:xfrm>
            <a:off x="3926966" y="3144740"/>
            <a:ext cx="1164523" cy="66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4C0F222-91A7-44ED-AB5D-DCC36A850EF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31671" y="1885230"/>
            <a:ext cx="6538571" cy="2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Testimonial</a:t>
            </a:r>
            <a:r>
              <a:rPr lang="de-DE" dirty="0"/>
              <a:t> durch Klicken auf Icon hinzufügen. Du findest das passende </a:t>
            </a:r>
            <a:r>
              <a:rPr lang="de-DE" dirty="0" err="1"/>
              <a:t>Testimonial</a:t>
            </a:r>
            <a:r>
              <a:rPr lang="de-DE" dirty="0"/>
              <a:t> im Ordner </a:t>
            </a:r>
            <a:r>
              <a:rPr lang="en-US" dirty="0"/>
              <a:t>„CC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Grafiken</a:t>
            </a:r>
            <a:r>
              <a:rPr lang="en-US" dirty="0"/>
              <a:t> -&gt; Testimonials -&gt; Left“.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44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9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3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68034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4" name="Ellipse 23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6" name="Gerader Verbinder 25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0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11" name="Gerade Verbindung 36"/>
          <p:cNvCxnSpPr>
            <a:stCxn id="16" idx="2"/>
            <a:endCxn id="10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3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7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8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9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20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21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22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Rechteck 23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2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3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5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252634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WordArt 2"/>
          <p:cNvSpPr>
            <a:spLocks noChangeArrowheads="1" noChangeShapeType="1" noTextEdit="1"/>
          </p:cNvSpPr>
          <p:nvPr userDrawn="1"/>
        </p:nvSpPr>
        <p:spPr bwMode="gray">
          <a:xfrm rot="432278">
            <a:off x="5280631" y="1727197"/>
            <a:ext cx="1562554" cy="2560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ED054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" name="WordArt 5"/>
          <p:cNvSpPr>
            <a:spLocks noChangeArrowheads="1" noChangeShapeType="1" noTextEdit="1"/>
          </p:cNvSpPr>
          <p:nvPr userDrawn="1"/>
        </p:nvSpPr>
        <p:spPr bwMode="gray">
          <a:xfrm rot="21143795">
            <a:off x="4257014" y="3077435"/>
            <a:ext cx="1187390" cy="19470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5A748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 userDrawn="1"/>
        </p:nvSpPr>
        <p:spPr bwMode="gray">
          <a:xfrm>
            <a:off x="5267091" y="2528168"/>
            <a:ext cx="2337265" cy="351902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4DCF1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930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16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840" y="2203450"/>
            <a:ext cx="881024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5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35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2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1368000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 hasCustomPrompt="1"/>
          </p:nvPr>
        </p:nvSpPr>
        <p:spPr>
          <a:xfrm>
            <a:off x="909616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 hasCustomPrompt="1"/>
          </p:nvPr>
        </p:nvSpPr>
        <p:spPr>
          <a:xfrm>
            <a:off x="523631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 hasCustomPrompt="1"/>
          </p:nvPr>
        </p:nvSpPr>
        <p:spPr>
          <a:xfrm>
            <a:off x="1368000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909616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 hasCustomPrompt="1"/>
          </p:nvPr>
        </p:nvSpPr>
        <p:spPr>
          <a:xfrm>
            <a:off x="523631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255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  <p:sp>
        <p:nvSpPr>
          <p:cNvPr id="8" name="Datumsplatzhalter 2"/>
          <p:cNvSpPr txBox="1">
            <a:spLocks/>
          </p:cNvSpPr>
          <p:nvPr userDrawn="1"/>
        </p:nvSpPr>
        <p:spPr>
          <a:xfrm>
            <a:off x="36000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COSMO CONSULT-Gruppe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4DD4CFA6-A402-45BF-8B96-592F0058FB7A}"/>
              </a:ext>
            </a:extLst>
          </p:cNvPr>
          <p:cNvSpPr txBox="1">
            <a:spLocks/>
          </p:cNvSpPr>
          <p:nvPr userDrawn="1"/>
        </p:nvSpPr>
        <p:spPr>
          <a:xfrm>
            <a:off x="9088802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0AFA3-5DC4-47F0-B10D-7AB777727F00}" type="slidenum">
              <a:rPr lang="de-DE" smtClean="0">
                <a:solidFill>
                  <a:schemeClr val="accent6">
                    <a:lumMod val="75000"/>
                  </a:schemeClr>
                </a:solidFill>
              </a:rPr>
              <a:pPr algn="r"/>
              <a:t>‹Nr.›</a:t>
            </a:fld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30" r:id="rId2"/>
    <p:sldLayoutId id="2147483649" r:id="rId3"/>
    <p:sldLayoutId id="2147483706" r:id="rId4"/>
    <p:sldLayoutId id="2147483685" r:id="rId5"/>
    <p:sldLayoutId id="2147483689" r:id="rId6"/>
    <p:sldLayoutId id="2147483729" r:id="rId7"/>
    <p:sldLayoutId id="2147483654" r:id="rId8"/>
    <p:sldLayoutId id="2147483692" r:id="rId9"/>
    <p:sldLayoutId id="2147483650" r:id="rId10"/>
    <p:sldLayoutId id="2147483690" r:id="rId11"/>
    <p:sldLayoutId id="2147483679" r:id="rId12"/>
    <p:sldLayoutId id="2147483702" r:id="rId13"/>
    <p:sldLayoutId id="2147483703" r:id="rId14"/>
    <p:sldLayoutId id="2147483705" r:id="rId15"/>
    <p:sldLayoutId id="2147483704" r:id="rId16"/>
    <p:sldLayoutId id="2147483691" r:id="rId17"/>
    <p:sldLayoutId id="2147483693" r:id="rId18"/>
    <p:sldLayoutId id="2147483696" r:id="rId19"/>
    <p:sldLayoutId id="214748371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rgbClr val="24246C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22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23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Relationship Id="rId4" Type="http://schemas.openxmlformats.org/officeDocument/2006/relationships/hyperlink" Target="https://git-scm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emf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for-windows/install/" TargetMode="External"/><Relationship Id="rId2" Type="http://schemas.openxmlformats.org/officeDocument/2006/relationships/hyperlink" Target="http://www.docker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e.wikipedia.org/wiki/Datei:Docker_(container_engine)_logo.png" TargetMode="External"/><Relationship Id="rId5" Type="http://schemas.openxmlformats.org/officeDocument/2006/relationships/image" Target="../media/image37.png"/><Relationship Id="rId4" Type="http://schemas.openxmlformats.org/officeDocument/2006/relationships/hyperlink" Target="https://docs.docker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blogs.msdn.microsoft.com/freddyk/2017/10/31/what-is-docker-what-are-containers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A0D2479C-B884-4734-A0FA-29649748EB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xfrm>
            <a:off x="0" y="180000"/>
            <a:ext cx="12186000" cy="66780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2CD0E42-F86D-41C7-9179-5BFD60248113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6" y="3065693"/>
            <a:ext cx="4560358" cy="1049106"/>
          </a:xfrm>
          <a:noFill/>
        </p:spPr>
        <p:txBody>
          <a:bodyPr/>
          <a:lstStyle/>
          <a:p>
            <a:pPr algn="ctr"/>
            <a:r>
              <a:rPr lang="de-DE" noProof="1"/>
              <a:t>DevOps</a:t>
            </a:r>
            <a:br>
              <a:rPr lang="de-DE" sz="2600" noProof="1"/>
            </a:br>
            <a:r>
              <a:rPr lang="de-DE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Docker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46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br>
              <a:rPr lang="de-DE" dirty="0"/>
            </a:br>
            <a:r>
              <a:rPr lang="de-DE" dirty="0"/>
              <a:t>Hands 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2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3</a:t>
            </a:r>
            <a:r>
              <a:rPr lang="en-US" dirty="0"/>
              <a:t>\”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Achieve common development related tasks with the Git command line</a:t>
            </a:r>
          </a:p>
          <a:p>
            <a:pPr lvl="1"/>
            <a:r>
              <a:rPr lang="en-US" dirty="0"/>
              <a:t>Achieve common development related tasks with the VS Code and the Git Integration</a:t>
            </a:r>
          </a:p>
          <a:p>
            <a:pPr lvl="1"/>
            <a:r>
              <a:rPr lang="en-US" dirty="0"/>
              <a:t>Achieve common development related tasks with the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804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48667067-4078-46F0-BB5D-6E1CD46025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12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A4DA0F-5C3D-43C6-A037-EF99581E3A34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70513E-7AF1-47C5-9097-F598D3C2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88FA2473-FBAF-4349-8A9F-E10045E6F54B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Infrastructure</a:t>
            </a:r>
          </a:p>
          <a:p>
            <a:pPr algn="ctr"/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NAV-Container-Helper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174582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common Commands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dirty="0"/>
              <a:t>Common Commands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C/SIDE development container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Nav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/>
              <a:t> 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Write-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NavContainerHelperWelcomeText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CSideDevContainer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accept_eula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&lt;name&gt;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"Microsoft/dynamics-nav:2018-cu4-de"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428624" y="605552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0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713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br>
              <a:rPr lang="de-DE" dirty="0"/>
            </a:br>
            <a:r>
              <a:rPr lang="de-DE" dirty="0"/>
              <a:t>Hands 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2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3</a:t>
            </a:r>
            <a:r>
              <a:rPr lang="en-US" dirty="0"/>
              <a:t>\”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Achieve common development related tasks with the Git command line</a:t>
            </a:r>
          </a:p>
          <a:p>
            <a:pPr lvl="1"/>
            <a:r>
              <a:rPr lang="en-US" dirty="0"/>
              <a:t>Achieve common development related tasks with the VS Code and the Git Integration</a:t>
            </a:r>
          </a:p>
          <a:p>
            <a:pPr lvl="1"/>
            <a:r>
              <a:rPr lang="en-US" dirty="0"/>
              <a:t>Achieve common development related tasks with the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196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4B25B2-5D26-424F-84D1-3B2D4C30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5E24D-F41F-49AC-AD36-A9A035E7A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14D8A8D-1EFB-405D-8593-8C0973FFBC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b="7237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B2E064-152B-4A69-9CEB-CB5D9BF7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408A2CC8-489A-4A59-8E9C-8E171B5EB304}"/>
              </a:ext>
            </a:extLst>
          </p:cNvPr>
          <p:cNvSpPr txBox="1">
            <a:spLocks/>
          </p:cNvSpPr>
          <p:nvPr/>
        </p:nvSpPr>
        <p:spPr>
          <a:xfrm>
            <a:off x="-1" y="4673843"/>
            <a:ext cx="4229101" cy="1049106"/>
          </a:xfrm>
          <a:prstGeom prst="rect">
            <a:avLst/>
          </a:prstGeom>
          <a:noFill/>
        </p:spPr>
        <p:txBody>
          <a:bodyPr vert="horz" wrap="square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de-DE" sz="2000" b="1" dirty="0"/>
              <a:t>	Competence Team </a:t>
            </a:r>
            <a:r>
              <a:rPr lang="de-DE" sz="2000" b="1" dirty="0" err="1"/>
              <a:t>DevTech</a:t>
            </a:r>
            <a:endParaRPr lang="de-DE" sz="2000" b="1" dirty="0"/>
          </a:p>
          <a:p>
            <a:endParaRPr lang="de-DE" sz="2000" b="1" dirty="0"/>
          </a:p>
          <a:p>
            <a:r>
              <a:rPr lang="de-DE" sz="1800" i="1" dirty="0">
                <a:sym typeface="Wingdings" panose="05000000000000000000" pitchFamily="2" charset="2"/>
              </a:rPr>
              <a:t>Channel</a:t>
            </a:r>
            <a:r>
              <a:rPr lang="de-DE" sz="1600" b="1" i="1" dirty="0">
                <a:sym typeface="Wingdings" panose="05000000000000000000" pitchFamily="2" charset="2"/>
              </a:rPr>
              <a:t>	</a:t>
            </a:r>
            <a:r>
              <a:rPr lang="de-DE" sz="2000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sz="20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FF87088-E78F-448F-9019-1541F2092C67}"/>
              </a:ext>
            </a:extLst>
          </p:cNvPr>
          <p:cNvSpPr txBox="1">
            <a:spLocks/>
          </p:cNvSpPr>
          <p:nvPr/>
        </p:nvSpPr>
        <p:spPr>
          <a:xfrm>
            <a:off x="0" y="2179163"/>
            <a:ext cx="11466000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j-ea"/>
                <a:cs typeface="Calibri Light"/>
              </a:rPr>
              <a:t>Q &amp; A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1A331F-6CFD-497A-A558-C853D61017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5" y="4492298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47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43A31163-8069-41F1-9A45-2DD756BEC7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095994-DFEE-4467-BFBF-37A424417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b="1" i="1" dirty="0" err="1"/>
              <a:t>Git</a:t>
            </a:r>
            <a:endParaRPr lang="de-DE" b="1" i="1" dirty="0"/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4"/>
              </a:rPr>
              <a:t>https://</a:t>
            </a:r>
            <a:r>
              <a:rPr lang="de-DE" b="1" dirty="0">
                <a:hlinkClick r:id="rId4"/>
              </a:rPr>
              <a:t>git-scm.com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5"/>
              </a:rPr>
              <a:t>Microsoft AL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3CEF4F3-EDB6-4D54-A8FD-A52FF372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D04F8E-C1FF-4C8A-B92E-DD5EA37E74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4C80DE-42D8-4F1A-9552-64CB3D56D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00" y="300427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EA3A11-06EC-4849-80C2-D3F27A6958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1" t="-28948" r="-10001" b="-28948"/>
          <a:stretch/>
        </p:blipFill>
        <p:spPr>
          <a:xfrm>
            <a:off x="358464" y="4335826"/>
            <a:ext cx="811536" cy="4508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9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“Readme.md”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fik 75">
            <a:extLst>
              <a:ext uri="{FF2B5EF4-FFF2-40B4-BE49-F238E27FC236}">
                <a16:creationId xmlns:a16="http://schemas.microsoft.com/office/drawing/2014/main" id="{C5D98176-F7EE-40D6-8A4C-6729478A4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" y="2099977"/>
            <a:ext cx="3389273" cy="330992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3A68633B-562F-47DA-8E41-8D0679AD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" y="1803090"/>
            <a:ext cx="4512917" cy="449182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96F31969-3347-4776-8BF2-DFEBF2F52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b="15437"/>
          <a:stretch/>
        </p:blipFill>
        <p:spPr>
          <a:xfrm>
            <a:off x="0" y="735710"/>
            <a:ext cx="6412588" cy="6122290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AB015FAF-2F0A-4DDE-82C2-FBFB2B845899}"/>
              </a:ext>
            </a:extLst>
          </p:cNvPr>
          <p:cNvSpPr/>
          <p:nvPr/>
        </p:nvSpPr>
        <p:spPr>
          <a:xfrm>
            <a:off x="101602" y="1861977"/>
            <a:ext cx="1779577" cy="1779577"/>
          </a:xfrm>
          <a:prstGeom prst="ellipse">
            <a:avLst/>
          </a:prstGeom>
          <a:solidFill>
            <a:srgbClr val="F6A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/>
              <a:t>AGENDA</a:t>
            </a:r>
            <a:endParaRPr lang="en-US" sz="2800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33CA7E0D-9554-45AD-9713-2CF5F4BC034C}"/>
              </a:ext>
            </a:extLst>
          </p:cNvPr>
          <p:cNvSpPr txBox="1">
            <a:spLocks/>
          </p:cNvSpPr>
          <p:nvPr/>
        </p:nvSpPr>
        <p:spPr>
          <a:xfrm>
            <a:off x="3646022" y="764474"/>
            <a:ext cx="5315098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Docker, NAV on Docker, Docker Commands</a:t>
            </a:r>
            <a:endParaRPr lang="en-US" dirty="0">
              <a:latin typeface="+mn-lt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9F47DDC-F60D-4B9C-BB95-40E427F665DF}"/>
              </a:ext>
            </a:extLst>
          </p:cNvPr>
          <p:cNvSpPr/>
          <p:nvPr/>
        </p:nvSpPr>
        <p:spPr>
          <a:xfrm>
            <a:off x="2905351" y="7644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1</a:t>
            </a:r>
            <a:endParaRPr lang="en-US" sz="2800" b="1" dirty="0">
              <a:latin typeface="+mj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59DA1CDB-0ADD-486A-B649-FA2624E3F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268" y="4846737"/>
            <a:ext cx="3103029" cy="872330"/>
          </a:xfrm>
          <a:prstGeom prst="rect">
            <a:avLst/>
          </a:prstGeom>
        </p:spPr>
      </p:pic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E4F6E6FE-85FD-4B65-9635-4E228AC724EA}"/>
              </a:ext>
            </a:extLst>
          </p:cNvPr>
          <p:cNvSpPr txBox="1">
            <a:spLocks/>
          </p:cNvSpPr>
          <p:nvPr/>
        </p:nvSpPr>
        <p:spPr>
          <a:xfrm>
            <a:off x="4630371" y="1256434"/>
            <a:ext cx="4687568" cy="4577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 On</a:t>
            </a:r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D10FD41-1DBE-41D0-BCB0-6C3D0B2A6716}"/>
              </a:ext>
            </a:extLst>
          </p:cNvPr>
          <p:cNvSpPr/>
          <p:nvPr/>
        </p:nvSpPr>
        <p:spPr>
          <a:xfrm>
            <a:off x="3838898" y="1284142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2</a:t>
            </a:r>
            <a:endParaRPr lang="en-US" sz="2800" b="1" dirty="0">
              <a:latin typeface="+mj-lt"/>
            </a:endParaRP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4427C8FE-789B-40D0-A496-DC4DD67914D2}"/>
              </a:ext>
            </a:extLst>
          </p:cNvPr>
          <p:cNvSpPr txBox="1">
            <a:spLocks/>
          </p:cNvSpPr>
          <p:nvPr/>
        </p:nvSpPr>
        <p:spPr>
          <a:xfrm>
            <a:off x="5457724" y="1918831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Powershell, NAV Container Helper</a:t>
            </a:r>
            <a:endParaRPr lang="en-US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1EF5116-BE98-45C1-9B10-CDA6C93A9BE1}"/>
              </a:ext>
            </a:extLst>
          </p:cNvPr>
          <p:cNvSpPr/>
          <p:nvPr/>
        </p:nvSpPr>
        <p:spPr>
          <a:xfrm>
            <a:off x="4666251" y="1918831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63" name="Textplatzhalter 14">
            <a:extLst>
              <a:ext uri="{FF2B5EF4-FFF2-40B4-BE49-F238E27FC236}">
                <a16:creationId xmlns:a16="http://schemas.microsoft.com/office/drawing/2014/main" id="{532FCF44-741A-4E50-A958-A4E1551DC078}"/>
              </a:ext>
            </a:extLst>
          </p:cNvPr>
          <p:cNvSpPr txBox="1">
            <a:spLocks/>
          </p:cNvSpPr>
          <p:nvPr/>
        </p:nvSpPr>
        <p:spPr>
          <a:xfrm>
            <a:off x="6005912" y="2756967"/>
            <a:ext cx="327219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Hands On</a:t>
            </a:r>
          </a:p>
        </p:txBody>
      </p:sp>
      <p:sp>
        <p:nvSpPr>
          <p:cNvPr id="65" name="Textplatzhalter 14">
            <a:extLst>
              <a:ext uri="{FF2B5EF4-FFF2-40B4-BE49-F238E27FC236}">
                <a16:creationId xmlns:a16="http://schemas.microsoft.com/office/drawing/2014/main" id="{2A3B85E6-2BA2-4784-869B-CE8DC3C17182}"/>
              </a:ext>
            </a:extLst>
          </p:cNvPr>
          <p:cNvSpPr txBox="1">
            <a:spLocks/>
          </p:cNvSpPr>
          <p:nvPr/>
        </p:nvSpPr>
        <p:spPr>
          <a:xfrm>
            <a:off x="6570430" y="368871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Q &amp; A</a:t>
            </a:r>
            <a:endParaRPr lang="en-US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4A62768-94AF-4E89-A843-C55A1658A2CA}"/>
              </a:ext>
            </a:extLst>
          </p:cNvPr>
          <p:cNvSpPr/>
          <p:nvPr/>
        </p:nvSpPr>
        <p:spPr>
          <a:xfrm>
            <a:off x="5795891" y="368871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5</a:t>
            </a:r>
            <a:endParaRPr lang="en-US" sz="2800" b="1" dirty="0">
              <a:latin typeface="+mj-lt"/>
            </a:endParaRPr>
          </a:p>
        </p:txBody>
      </p:sp>
      <p:sp>
        <p:nvSpPr>
          <p:cNvPr id="67" name="Textplatzhalter 14">
            <a:extLst>
              <a:ext uri="{FF2B5EF4-FFF2-40B4-BE49-F238E27FC236}">
                <a16:creationId xmlns:a16="http://schemas.microsoft.com/office/drawing/2014/main" id="{8441B7ED-64EA-4076-BD9E-5B4E37966005}"/>
              </a:ext>
            </a:extLst>
          </p:cNvPr>
          <p:cNvSpPr txBox="1">
            <a:spLocks/>
          </p:cNvSpPr>
          <p:nvPr/>
        </p:nvSpPr>
        <p:spPr>
          <a:xfrm>
            <a:off x="6865917" y="471637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KUNDEN VON COSMO CONSULT</a:t>
            </a:r>
            <a:endParaRPr lang="en-US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58871A3-386E-4C37-93A5-5D463A63886F}"/>
              </a:ext>
            </a:extLst>
          </p:cNvPr>
          <p:cNvSpPr/>
          <p:nvPr/>
        </p:nvSpPr>
        <p:spPr>
          <a:xfrm>
            <a:off x="6074444" y="47163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6</a:t>
            </a:r>
            <a:endParaRPr lang="en-US" sz="2800" b="1" dirty="0">
              <a:latin typeface="+mj-lt"/>
            </a:endParaRPr>
          </a:p>
        </p:txBody>
      </p:sp>
      <p:sp>
        <p:nvSpPr>
          <p:cNvPr id="69" name="Textplatzhalter 14">
            <a:extLst>
              <a:ext uri="{FF2B5EF4-FFF2-40B4-BE49-F238E27FC236}">
                <a16:creationId xmlns:a16="http://schemas.microsoft.com/office/drawing/2014/main" id="{9DAE79FF-3126-4454-A9B8-F354B6397F4C}"/>
              </a:ext>
            </a:extLst>
          </p:cNvPr>
          <p:cNvSpPr txBox="1">
            <a:spLocks/>
          </p:cNvSpPr>
          <p:nvPr/>
        </p:nvSpPr>
        <p:spPr>
          <a:xfrm>
            <a:off x="6902324" y="5781899"/>
            <a:ext cx="469096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COSMO CONSULT INTERNATIONAL / GLOBAL SERVICE</a:t>
            </a:r>
            <a:endParaRPr lang="en-US" dirty="0">
              <a:latin typeface="+mn-lt"/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44AE467E-029F-403C-9C69-0FE20DE12692}"/>
              </a:ext>
            </a:extLst>
          </p:cNvPr>
          <p:cNvSpPr/>
          <p:nvPr/>
        </p:nvSpPr>
        <p:spPr>
          <a:xfrm>
            <a:off x="6110851" y="5781899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7</a:t>
            </a:r>
            <a:endParaRPr lang="en-US" sz="2800" b="1" dirty="0">
              <a:latin typeface="+mj-lt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07757DC-6FEE-47DF-A0A9-12C65C49BCBA}"/>
              </a:ext>
            </a:extLst>
          </p:cNvPr>
          <p:cNvSpPr/>
          <p:nvPr/>
        </p:nvSpPr>
        <p:spPr>
          <a:xfrm>
            <a:off x="5304218" y="2756967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4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0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Person, Tisch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E0E7D-D256-4ABB-9EB3-CB591603A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27" t="8932" r="19227" b="8932"/>
          <a:stretch/>
        </p:blipFill>
        <p:spPr>
          <a:xfrm>
            <a:off x="0" y="180000"/>
            <a:ext cx="12186000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5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248858-6F32-45F0-BF9A-83A7C9E8F62B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101C84-0BFC-4838-8582-944F4BCD8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64CAE14A-7F9B-49E2-A65B-D71AFD144C74}"/>
              </a:ext>
            </a:extLst>
          </p:cNvPr>
          <p:cNvSpPr txBox="1">
            <a:spLocks/>
          </p:cNvSpPr>
          <p:nvPr/>
        </p:nvSpPr>
        <p:spPr>
          <a:xfrm>
            <a:off x="358776" y="2962895"/>
            <a:ext cx="4560358" cy="1492304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3200" dirty="0"/>
              <a:t>Infrastructure</a:t>
            </a:r>
          </a:p>
          <a:p>
            <a:pPr algn="ctr"/>
            <a:r>
              <a:rPr lang="de-DE" sz="2800" dirty="0">
                <a:solidFill>
                  <a:srgbClr val="57666D"/>
                </a:solidFill>
                <a:latin typeface="Calibri" pitchFamily="34" charset="0"/>
                <a:cs typeface="Calibri" pitchFamily="34" charset="0"/>
              </a:rPr>
              <a:t>Docker</a:t>
            </a:r>
            <a:endParaRPr lang="de-DE" sz="2800" dirty="0">
              <a:solidFill>
                <a:srgbClr val="57666D"/>
              </a:solidFill>
              <a:latin typeface="Calibri"/>
            </a:endParaRPr>
          </a:p>
          <a:p>
            <a:pPr algn="ctr"/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428479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D6A8ED4-FFCE-4A43-8163-F57913D0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						</a:t>
            </a:r>
            <a:r>
              <a:rPr lang="en-US" dirty="0"/>
              <a:t> 	</a:t>
            </a:r>
            <a:r>
              <a:rPr lang="en-US" dirty="0">
                <a:hlinkClick r:id="rId2"/>
              </a:rPr>
              <a:t>www.docker.com</a:t>
            </a:r>
            <a:br>
              <a:rPr lang="de-DE" dirty="0"/>
            </a:br>
            <a:r>
              <a:rPr lang="de-DE" i="1" dirty="0" err="1"/>
              <a:t>Overview</a:t>
            </a:r>
            <a:endParaRPr lang="de-DE" i="1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C72C8F8-43C0-487C-8FB4-E022AE0783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Isolate application's view of the operating environment</a:t>
            </a:r>
          </a:p>
          <a:p>
            <a:r>
              <a:rPr lang="en-US" dirty="0"/>
              <a:t>Easy &amp; Simple Application Deployment</a:t>
            </a:r>
          </a:p>
          <a:p>
            <a:pPr lvl="1"/>
            <a:endParaRPr lang="en-US" dirty="0"/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Windows 10 / Windows Server 2016	</a:t>
            </a:r>
          </a:p>
          <a:p>
            <a:pPr lvl="1"/>
            <a:r>
              <a:rPr lang="en-US" dirty="0"/>
              <a:t>Recommended 16GB Ram &amp; 40 GB HDD on C:</a:t>
            </a:r>
          </a:p>
          <a:p>
            <a:pPr lvl="1"/>
            <a:r>
              <a:rPr lang="en-US" dirty="0"/>
              <a:t>Hyper-V enabled</a:t>
            </a:r>
          </a:p>
          <a:p>
            <a:pPr lvl="1"/>
            <a:r>
              <a:rPr lang="en-US" dirty="0">
                <a:hlinkClick r:id="rId3"/>
              </a:rPr>
              <a:t>Install Docker for Windows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After Docker Installation</a:t>
            </a:r>
          </a:p>
          <a:p>
            <a:pPr lvl="1"/>
            <a:r>
              <a:rPr lang="en-US" dirty="0"/>
              <a:t>Switch Container Mode to “Windows”</a:t>
            </a:r>
            <a:br>
              <a:rPr lang="en-US" dirty="0"/>
            </a:br>
            <a:r>
              <a:rPr lang="en-US" dirty="0"/>
              <a:t>(Docker @ Taskbar Icon </a:t>
            </a:r>
            <a:r>
              <a:rPr lang="en-US" dirty="0">
                <a:sym typeface="Wingdings" panose="05000000000000000000" pitchFamily="2" charset="2"/>
              </a:rPr>
              <a:t> [Right Click] Menu  Switch to Windows Container Mode)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i="1" dirty="0">
                <a:sym typeface="Wingdings" panose="05000000000000000000" pitchFamily="2" charset="2"/>
              </a:rPr>
              <a:t>this may require a restart</a:t>
            </a:r>
          </a:p>
          <a:p>
            <a:pPr lvl="1"/>
            <a:endParaRPr lang="en-US" i="1" dirty="0">
              <a:sym typeface="Wingdings" panose="05000000000000000000" pitchFamily="2" charset="2"/>
            </a:endParaRPr>
          </a:p>
          <a:p>
            <a:r>
              <a:rPr lang="en-US" dirty="0">
                <a:hlinkClick r:id="rId4"/>
              </a:rPr>
              <a:t>Documentation</a:t>
            </a:r>
            <a:endParaRPr lang="en-US" dirty="0"/>
          </a:p>
          <a:p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A9BAEA-47E8-4D70-B46B-FBDC6499E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18" y="1152001"/>
            <a:ext cx="4992581" cy="119324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A1BBFB-DA4D-448B-A02D-2A3902230EB7}"/>
              </a:ext>
            </a:extLst>
          </p:cNvPr>
          <p:cNvSpPr txBox="1"/>
          <p:nvPr/>
        </p:nvSpPr>
        <p:spPr>
          <a:xfrm>
            <a:off x="4564626" y="2345243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6"/>
              </a:rPr>
              <a:t>https://de.wikipedia.org/wiki/Datei:Docker_(container_engine)_logo.png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124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C0331A-3387-42C1-A7A0-27265444C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35214D-382B-41EF-9EA1-B02035A3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</a:t>
            </a:r>
            <a:br>
              <a:rPr lang="de-DE" dirty="0"/>
            </a:br>
            <a:r>
              <a:rPr lang="de-DE" i="1" dirty="0"/>
              <a:t>NAV in Containers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4D828B-2474-48FD-8182-0154343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987" y="1943907"/>
            <a:ext cx="3615013" cy="2572386"/>
          </a:xfrm>
          <a:prstGeom prst="rect">
            <a:avLst/>
          </a:prstGeom>
        </p:spPr>
      </p:pic>
      <p:pic>
        <p:nvPicPr>
          <p:cNvPr id="1026" name="Picture 2" descr="https://msdnshared.blob.core.windows.net/media/2017/10/container-morph.gif">
            <a:extLst>
              <a:ext uri="{FF2B5EF4-FFF2-40B4-BE49-F238E27FC236}">
                <a16:creationId xmlns:a16="http://schemas.microsoft.com/office/drawing/2014/main" id="{AFCEE429-A708-4E59-873E-C61151B1B5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982007"/>
            <a:ext cx="3354364" cy="357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DE2216-49AD-4FB6-9D73-EC02289D1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9" y="1839131"/>
            <a:ext cx="3600382" cy="37702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4260DC2-0535-4547-A636-E454B8BE5020}"/>
              </a:ext>
            </a:extLst>
          </p:cNvPr>
          <p:cNvSpPr txBox="1"/>
          <p:nvPr/>
        </p:nvSpPr>
        <p:spPr>
          <a:xfrm>
            <a:off x="4598569" y="6123770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6"/>
              </a:rPr>
              <a:t>https://blogs.msdn.microsoft.com/freddyk/2017/10/31/what-is-docker-what-are-containers/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24254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C8BDD-C084-40FA-8740-AB3B0C75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</a:t>
            </a:r>
            <a:br>
              <a:rPr lang="de-DE" dirty="0"/>
            </a:br>
            <a:r>
              <a:rPr lang="de-DE" i="1" dirty="0"/>
              <a:t>NAV Containers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51B4C8-20DC-44FF-B0E8-CEFEC7D62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Pull (Download </a:t>
            </a:r>
            <a:r>
              <a:rPr lang="de-DE" dirty="0" err="1"/>
              <a:t>the</a:t>
            </a:r>
            <a:r>
              <a:rPr lang="de-DE" dirty="0"/>
              <a:t> Image)		Repository\&lt;Image-Name&gt;[:&lt;Tag&gt;]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NAV Container</a:t>
            </a:r>
          </a:p>
          <a:p>
            <a:pPr lvl="1"/>
            <a:r>
              <a:rPr lang="de-DE" dirty="0"/>
              <a:t>Windows Server Nano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SQL Server Express		CORNUS DB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Web-Server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Navision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right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version</a:t>
            </a:r>
            <a:r>
              <a:rPr lang="de-DE" dirty="0">
                <a:sym typeface="Wingdings" panose="05000000000000000000" pitchFamily="2" charset="2"/>
              </a:rPr>
              <a:t>:	NST, </a:t>
            </a:r>
            <a:r>
              <a:rPr lang="de-DE" dirty="0" err="1">
                <a:sym typeface="Wingdings" panose="05000000000000000000" pitchFamily="2" charset="2"/>
              </a:rPr>
              <a:t>WebClient</a:t>
            </a:r>
            <a:r>
              <a:rPr lang="de-DE" dirty="0">
                <a:sym typeface="Wingdings" panose="05000000000000000000" pitchFamily="2" charset="2"/>
              </a:rPr>
              <a:t>, RTC, C/Side (FinSQL.exe)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263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all containers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</a:t>
            </a:r>
            <a:br>
              <a:rPr lang="de-DE" dirty="0"/>
            </a:br>
            <a:r>
              <a:rPr lang="de-DE" dirty="0"/>
              <a:t>Common Commands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List all images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Fetch the logs of a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Kill a container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 image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To start working in a different branch, use git checkout to switch branches.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images -a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logs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kill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rm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rmi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&lt;image ID&gt;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428624" y="605552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45703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 Powerpoint_Master_de.potx" id="{075D7473-2303-45AC-BF57-B042534C9EDC}" vid="{D78DD5C9-7E17-432E-B7DC-97902442B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ae24ad07-6e3a-456c-bf74-d291e603dfc8" ContentTypeId="0x0101002B2526F3368D7045BBB4E668F219EC2B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4" ma:contentTypeDescription="New Operations Document " ma:contentTypeScope="" ma:versionID="47df91690d6bbc0f9c41f17291e2f870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73d996c3a467bfcee6060b1989054142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ma:displayName="Language" ma:default="German (Germany)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Austria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>2018-02-20T12:00:00+00:00</valid_until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Company Präsentation</TermName>
          <TermId xmlns="http://schemas.microsoft.com/office/infopath/2007/PartnerControls">4e9d147f-d25d-452b-8050-bfb37c0caa36</TermId>
        </TermInfo>
        <TermInfo xmlns="http://schemas.microsoft.com/office/infopath/2007/PartnerControls">
          <TermName xmlns="http://schemas.microsoft.com/office/infopath/2007/PartnerControls">Company presentation</TermName>
          <TermId xmlns="http://schemas.microsoft.com/office/infopath/2007/PartnerControls">68fcd593-eeb5-4690-a982-0f5a084a83d9</TermId>
        </TermInfo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3d48dd7b-3839-477c-a5aa-2537e318ed99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6e5c7c45-44cd-4069-b758-687bd1e7d2b7</TermId>
        </TermInfo>
      </Terms>
    </p5c2dc71588a484c9f8f7bb90b0d1957>
    <Solution_Release xmlns="05542a94-bbbb-426b-8ce8-25e698cde4d1">n/a</Solution_Release>
    <publish xmlns="05542a94-bbbb-426b-8ce8-25e698cde4d1">false</publish>
    <valid_from xmlns="05542a94-bbbb-426b-8ce8-25e698cde4d1">2018-02-20T12:47:02+00:00</valid_from>
    <Originated_x0020_from xmlns="05542a94-bbbb-426b-8ce8-25e698cde4d1">COSMO CONSULT</Originated_x0020_from>
    <TaxCatchAll xmlns="05542a94-bbbb-426b-8ce8-25e698cde4d1">
      <Value>11</Value>
      <Value>10</Value>
      <Value>2132</Value>
      <Value>2131</Value>
      <Value>2130</Value>
      <Value>683</Value>
    </TaxCatchAll>
    <_dlc_DocId xmlns="abfa8901-7984-434c-b8fc-f6aa73d9b37f">DMSCC00-6-1209</_dlc_DocId>
    <_dlc_DocIdUrl xmlns="abfa8901-7984-434c-b8fc-f6aa73d9b37f">
      <Url>https://dms.cosmoconsult.com/_layouts/15/DocIdRedir.aspx?ID=DMSCC00-6-1209</Url>
      <Description>DMSCC00-6-1209</Description>
    </_dlc_DocIdUrl>
    <_dlc_DocIdPersistId xmlns="abfa8901-7984-434c-b8fc-f6aa73d9b37f">true</_dlc_DocIdPersistId>
    <SharedWithUsers xmlns="abfa8901-7984-434c-b8fc-f6aa73d9b37f">
      <UserInfo>
        <DisplayName/>
        <AccountId xsi:nil="true"/>
        <AccountType/>
      </UserInfo>
    </SharedWithUsers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285652-FCBC-42D4-B76A-9723E946D8E8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7F0231A0-BBF2-4C9D-B592-65E7D803F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21955B-08BD-4CD0-9032-E8DC6AFF9E7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7AA1A7AC-577D-4537-94B7-70AB565EB74F}">
  <ds:schemaRefs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abfa8901-7984-434c-b8fc-f6aa73d9b37f"/>
    <ds:schemaRef ds:uri="http://schemas.microsoft.com/sharepoint/v3"/>
    <ds:schemaRef ds:uri="05542a94-bbbb-426b-8ce8-25e698cde4d1"/>
  </ds:schemaRefs>
</ds:datastoreItem>
</file>

<file path=customXml/itemProps5.xml><?xml version="1.0" encoding="utf-8"?>
<ds:datastoreItem xmlns:ds="http://schemas.openxmlformats.org/officeDocument/2006/customXml" ds:itemID="{CD8F5F32-738A-4933-873D-553F5475E7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345</Words>
  <Application>Microsoft Office PowerPoint</Application>
  <PresentationFormat>Breitbild</PresentationFormat>
  <Paragraphs>139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DevOps Docker</vt:lpstr>
      <vt:lpstr>Prerequisite</vt:lpstr>
      <vt:lpstr>VS Code Useful Extensions</vt:lpstr>
      <vt:lpstr>PowerPoint-Präsentation</vt:lpstr>
      <vt:lpstr>PowerPoint-Präsentation</vt:lpstr>
      <vt:lpstr>Infrastructure | Docker        www.docker.com Overview</vt:lpstr>
      <vt:lpstr>Infrastructure | Docker NAV in Containers</vt:lpstr>
      <vt:lpstr>Infrastructure | Docker NAV Containers</vt:lpstr>
      <vt:lpstr>Docker  Common Commands       Cheat-Sheet</vt:lpstr>
      <vt:lpstr>PowerPoint-Präsentation</vt:lpstr>
      <vt:lpstr>Git Hands On</vt:lpstr>
      <vt:lpstr>PowerPoint-Präsentation</vt:lpstr>
      <vt:lpstr>NAV Container Helper  Common Commands       Cheat-Sheet</vt:lpstr>
      <vt:lpstr>PowerPoint-Präsentation</vt:lpstr>
      <vt:lpstr>Git Hands 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 Consult Presentation</dc:title>
  <dc:creator>Nicole Müller;Ruben.Santos@cosmoconsult.com</dc:creator>
  <cp:lastModifiedBy>Michael Megel</cp:lastModifiedBy>
  <cp:revision>935</cp:revision>
  <cp:lastPrinted>2018-02-19T09:21:18Z</cp:lastPrinted>
  <dcterms:created xsi:type="dcterms:W3CDTF">2017-01-20T08:21:05Z</dcterms:created>
  <dcterms:modified xsi:type="dcterms:W3CDTF">2018-05-25T12:27:10Z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m548059abc9b4b0eb6b9c650a4ca9d1d">
    <vt:lpwstr>COSMO CONSULT|4e414451-d4c6-45bb-a51f-a7d0aacea106</vt:lpwstr>
  </property>
  <property fmtid="{D5CDD505-2E9C-101B-9397-08002B2CF9AE}" pid="4" name="cd3da07168574ac8a850356847fadf1d">
    <vt:lpwstr>internal|cbed1b15-6117-4afa-b138-65c25719e1aa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Usage">
    <vt:lpwstr>4;#internal|cbed1b15-6117-4afa-b138-65c25719e1aa</vt:lpwstr>
  </property>
  <property fmtid="{D5CDD505-2E9C-101B-9397-08002B2CF9AE}" pid="8" name="OPS_Documenttype">
    <vt:lpwstr>683;#Unternehmenspräsentation|6e5c7c45-44cd-4069-b758-687bd1e7d2b7</vt:lpwstr>
  </property>
  <property fmtid="{D5CDD505-2E9C-101B-9397-08002B2CF9AE}" pid="9" name="OPS Tag">
    <vt:lpwstr>2131;#Company Präsentation|4e9d147f-d25d-452b-8050-bfb37c0caa36;#2132;#Company presentation|68fcd593-eeb5-4690-a982-0f5a084a83d9;#2130;#Unternehmenspräsentation|3d48dd7b-3839-477c-a5aa-2537e318ed99</vt:lpwstr>
  </property>
  <property fmtid="{D5CDD505-2E9C-101B-9397-08002B2CF9AE}" pid="10" name="Origin">
    <vt:lpwstr>3;#COSMO CONSULT|4e414451-d4c6-45bb-a51f-a7d0aacea106</vt:lpwstr>
  </property>
  <property fmtid="{D5CDD505-2E9C-101B-9397-08002B2CF9AE}" pid="11" name="vti_imgdate">
    <vt:lpwstr>2018-02-20T13:00:00Z</vt:lpwstr>
  </property>
  <property fmtid="{D5CDD505-2E9C-101B-9397-08002B2CF9AE}" pid="12" name="_dlc_DocIdItemGuid">
    <vt:lpwstr>9d246631-b795-48cb-93be-3e9a28388564</vt:lpwstr>
  </property>
  <property fmtid="{D5CDD505-2E9C-101B-9397-08002B2CF9AE}" pid="13" name="f78600c51f1f4f67aaed44278174156b">
    <vt:lpwstr/>
  </property>
  <property fmtid="{D5CDD505-2E9C-101B-9397-08002B2CF9AE}" pid="14" name="nbaf9c74a3c545d6a9383e4e2003a3e3">
    <vt:lpwstr/>
  </property>
  <property fmtid="{D5CDD505-2E9C-101B-9397-08002B2CF9AE}" pid="15" name="IT_TAG">
    <vt:lpwstr/>
  </property>
  <property fmtid="{D5CDD505-2E9C-101B-9397-08002B2CF9AE}" pid="16" name="Sales_Documenttype">
    <vt:lpwstr/>
  </property>
  <property fmtid="{D5CDD505-2E9C-101B-9397-08002B2CF9AE}" pid="17" name="ifb3b4060c5c4353be2944410a67c941">
    <vt:lpwstr/>
  </property>
  <property fmtid="{D5CDD505-2E9C-101B-9397-08002B2CF9AE}" pid="18" name="PR Tag">
    <vt:lpwstr/>
  </property>
  <property fmtid="{D5CDD505-2E9C-101B-9397-08002B2CF9AE}" pid="19" name="j695ce0a7fd64c9389d4e9d7df820964">
    <vt:lpwstr/>
  </property>
  <property fmtid="{D5CDD505-2E9C-101B-9397-08002B2CF9AE}" pid="20" name="PreSales Documenttype">
    <vt:lpwstr/>
  </property>
  <property fmtid="{D5CDD505-2E9C-101B-9397-08002B2CF9AE}" pid="21" name="PreSales TAG">
    <vt:lpwstr/>
  </property>
  <property fmtid="{D5CDD505-2E9C-101B-9397-08002B2CF9AE}" pid="22" name="PR Documenttype">
    <vt:lpwstr/>
  </property>
  <property fmtid="{D5CDD505-2E9C-101B-9397-08002B2CF9AE}" pid="23" name="k08ab20f4afe4099a583e7ccc416a1c4">
    <vt:lpwstr/>
  </property>
  <property fmtid="{D5CDD505-2E9C-101B-9397-08002B2CF9AE}" pid="24" name="Training_Documenttype">
    <vt:lpwstr/>
  </property>
  <property fmtid="{D5CDD505-2E9C-101B-9397-08002B2CF9AE}" pid="25" name="pb3d3ce57df24f369671866be7ff9718">
    <vt:lpwstr/>
  </property>
  <property fmtid="{D5CDD505-2E9C-101B-9397-08002B2CF9AE}" pid="26" name="ed2d63125db242e7b4e3e6975163fe39">
    <vt:lpwstr/>
  </property>
  <property fmtid="{D5CDD505-2E9C-101B-9397-08002B2CF9AE}" pid="27" name="pd095994410d47e2b94708fa6ca3a0ab">
    <vt:lpwstr/>
  </property>
  <property fmtid="{D5CDD505-2E9C-101B-9397-08002B2CF9AE}" pid="28" name="m23613c66e844f2f93a2e3097af46024">
    <vt:lpwstr/>
  </property>
  <property fmtid="{D5CDD505-2E9C-101B-9397-08002B2CF9AE}" pid="29" name="b164d92dbdff4dd3906179d08766d323">
    <vt:lpwstr/>
  </property>
  <property fmtid="{D5CDD505-2E9C-101B-9397-08002B2CF9AE}" pid="30" name="CC_Location">
    <vt:lpwstr/>
  </property>
  <property fmtid="{D5CDD505-2E9C-101B-9397-08002B2CF9AE}" pid="31" name="IT_Component">
    <vt:lpwstr/>
  </property>
  <property fmtid="{D5CDD505-2E9C-101B-9397-08002B2CF9AE}" pid="32" name="Sales_Tag">
    <vt:lpwstr/>
  </property>
  <property fmtid="{D5CDD505-2E9C-101B-9397-08002B2CF9AE}" pid="33" name="Product_Documenttype">
    <vt:lpwstr/>
  </property>
  <property fmtid="{D5CDD505-2E9C-101B-9397-08002B2CF9AE}" pid="34" name="d9e2f716d3a341bc850b7415a949427b">
    <vt:lpwstr/>
  </property>
  <property fmtid="{D5CDD505-2E9C-101B-9397-08002B2CF9AE}" pid="35" name="e5ed383594754bfa8a0d2024692e3c1f">
    <vt:lpwstr/>
  </property>
  <property fmtid="{D5CDD505-2E9C-101B-9397-08002B2CF9AE}" pid="36" name="CC_MediaType">
    <vt:lpwstr/>
  </property>
  <property fmtid="{D5CDD505-2E9C-101B-9397-08002B2CF9AE}" pid="37" name="Template_Type">
    <vt:lpwstr/>
  </property>
  <property fmtid="{D5CDD505-2E9C-101B-9397-08002B2CF9AE}" pid="38" name="h08692c978344544ab793c342df7bafa">
    <vt:lpwstr/>
  </property>
</Properties>
</file>